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11" r:id="rId2"/>
    <p:sldId id="313" r:id="rId3"/>
    <p:sldId id="314" r:id="rId4"/>
    <p:sldId id="315" r:id="rId5"/>
    <p:sldId id="316" r:id="rId6"/>
    <p:sldId id="317" r:id="rId7"/>
    <p:sldId id="318" r:id="rId8"/>
    <p:sldId id="319" r:id="rId9"/>
    <p:sldId id="320" r:id="rId10"/>
    <p:sldId id="321" r:id="rId11"/>
    <p:sldId id="322" r:id="rId12"/>
    <p:sldId id="330" r:id="rId13"/>
    <p:sldId id="323" r:id="rId14"/>
    <p:sldId id="324" r:id="rId15"/>
    <p:sldId id="325" r:id="rId16"/>
    <p:sldId id="326" r:id="rId17"/>
    <p:sldId id="327" r:id="rId18"/>
    <p:sldId id="328"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6928B5B-A8D8-4907-AE0A-5E86A9A01188}" type="datetimeFigureOut">
              <a:rPr lang="en-US" smtClean="0"/>
              <a:pPr/>
              <a:t>11/11/2018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C53EE7-172B-4F76-ABDD-FF18717F22F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6928B5B-A8D8-4907-AE0A-5E86A9A01188}" type="datetimeFigureOut">
              <a:rPr lang="en-US" smtClean="0"/>
              <a:pPr/>
              <a:t>11/11/2018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C53EE7-172B-4F76-ABDD-FF18717F22F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6928B5B-A8D8-4907-AE0A-5E86A9A01188}" type="datetimeFigureOut">
              <a:rPr lang="en-US" smtClean="0"/>
              <a:pPr/>
              <a:t>11/11/2018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C53EE7-172B-4F76-ABDD-FF18717F22F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6928B5B-A8D8-4907-AE0A-5E86A9A01188}" type="datetimeFigureOut">
              <a:rPr lang="en-US" smtClean="0"/>
              <a:pPr/>
              <a:t>11/11/2018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C53EE7-172B-4F76-ABDD-FF18717F22F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6928B5B-A8D8-4907-AE0A-5E86A9A01188}" type="datetimeFigureOut">
              <a:rPr lang="en-US" smtClean="0"/>
              <a:pPr/>
              <a:t>11/11/2018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C53EE7-172B-4F76-ABDD-FF18717F22F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6928B5B-A8D8-4907-AE0A-5E86A9A01188}" type="datetimeFigureOut">
              <a:rPr lang="en-US" smtClean="0"/>
              <a:pPr/>
              <a:t>11/11/2018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C53EE7-172B-4F76-ABDD-FF18717F22F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6928B5B-A8D8-4907-AE0A-5E86A9A01188}" type="datetimeFigureOut">
              <a:rPr lang="en-US" smtClean="0"/>
              <a:pPr/>
              <a:t>11/11/2018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C53EE7-172B-4F76-ABDD-FF18717F22F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6928B5B-A8D8-4907-AE0A-5E86A9A01188}" type="datetimeFigureOut">
              <a:rPr lang="en-US" smtClean="0"/>
              <a:pPr/>
              <a:t>11/11/2018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C53EE7-172B-4F76-ABDD-FF18717F22F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928B5B-A8D8-4907-AE0A-5E86A9A01188}" type="datetimeFigureOut">
              <a:rPr lang="en-US" smtClean="0"/>
              <a:pPr/>
              <a:t>11/11/2018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C53EE7-172B-4F76-ABDD-FF18717F22F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928B5B-A8D8-4907-AE0A-5E86A9A01188}" type="datetimeFigureOut">
              <a:rPr lang="en-US" smtClean="0"/>
              <a:pPr/>
              <a:t>11/11/2018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C53EE7-172B-4F76-ABDD-FF18717F22F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928B5B-A8D8-4907-AE0A-5E86A9A01188}" type="datetimeFigureOut">
              <a:rPr lang="en-US" smtClean="0"/>
              <a:pPr/>
              <a:t>11/11/2018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C53EE7-172B-4F76-ABDD-FF18717F22F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928B5B-A8D8-4907-AE0A-5E86A9A01188}" type="datetimeFigureOut">
              <a:rPr lang="en-US" smtClean="0"/>
              <a:pPr/>
              <a:t>11/11/2018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C53EE7-172B-4F76-ABDD-FF18717F22F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18.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2.xml"/><Relationship Id="rId5" Type="http://schemas.openxmlformats.org/officeDocument/2006/relationships/image" Target="../media/image19.png"/><Relationship Id="rId4" Type="http://schemas.openxmlformats.org/officeDocument/2006/relationships/image" Target="../media/image18.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smtClean="0">
                <a:latin typeface="Times New Roman" pitchFamily="18" charset="0"/>
                <a:cs typeface="Times New Roman" pitchFamily="18" charset="0"/>
              </a:rPr>
              <a:t> </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Body Safety and Permitted Potential Difference</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Allowable Body Current Limit</a:t>
            </a:r>
            <a:endParaRPr lang="en-US" sz="24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85000" lnSpcReduction="10000"/>
          </a:bodyPr>
          <a:lstStyle/>
          <a:p>
            <a:pPr algn="just"/>
            <a:r>
              <a:rPr lang="en-US" dirty="0" smtClean="0">
                <a:latin typeface="Times New Roman" pitchFamily="18" charset="0"/>
                <a:cs typeface="Times New Roman" pitchFamily="18" charset="0"/>
              </a:rPr>
              <a:t>An electric shock accident is usually determined by the frequency, magnitude and duration of the current passing through the vital part of a human (this generally refers to the heart). When a current passes through the heart it causes ventricular fibrillation.</a:t>
            </a:r>
          </a:p>
          <a:p>
            <a:r>
              <a:rPr lang="en-US" dirty="0" smtClean="0">
                <a:latin typeface="Times New Roman" pitchFamily="18" charset="0"/>
                <a:cs typeface="Times New Roman" pitchFamily="18" charset="0"/>
              </a:rPr>
              <a:t>Generally, the minimum current a human can feel is about 1 </a:t>
            </a:r>
            <a:r>
              <a:rPr lang="en-US" dirty="0" err="1" smtClean="0">
                <a:latin typeface="Times New Roman" pitchFamily="18" charset="0"/>
                <a:cs typeface="Times New Roman" pitchFamily="18" charset="0"/>
              </a:rPr>
              <a:t>mA</a:t>
            </a:r>
            <a:r>
              <a:rPr lang="en-US" dirty="0" smtClean="0">
                <a:latin typeface="Times New Roman" pitchFamily="18" charset="0"/>
                <a:cs typeface="Times New Roman" pitchFamily="18" charset="0"/>
              </a:rPr>
              <a:t>, and the stimulation of a human body caused by a current of 9–25 </a:t>
            </a:r>
            <a:r>
              <a:rPr lang="en-US" dirty="0" err="1" smtClean="0">
                <a:latin typeface="Times New Roman" pitchFamily="18" charset="0"/>
                <a:cs typeface="Times New Roman" pitchFamily="18" charset="0"/>
              </a:rPr>
              <a:t>mA</a:t>
            </a:r>
            <a:r>
              <a:rPr lang="en-US" dirty="0" smtClean="0">
                <a:latin typeface="Times New Roman" pitchFamily="18" charset="0"/>
                <a:cs typeface="Times New Roman" pitchFamily="18" charset="0"/>
              </a:rPr>
              <a:t> is rather painful. It may make muscles lose control and it may be difficult or impossible to unclamp a charged object held in the hand. </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4525963"/>
          </a:xfrm>
        </p:spPr>
        <p:txBody>
          <a:bodyPr/>
          <a:lstStyle/>
          <a:p>
            <a:r>
              <a:rPr lang="en-US" dirty="0" smtClean="0"/>
              <a:t>After obtaining the allowable body current by Equations above, when the appropriate parameters of the human body are determined, we can calculate the allowable potential difference generated between the contact points.</a:t>
            </a:r>
            <a:br>
              <a:rPr lang="en-US" dirty="0" smtClean="0"/>
            </a:b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fontScale="92500"/>
          </a:bodyPr>
          <a:lstStyle/>
          <a:p>
            <a:r>
              <a:rPr lang="en-US" dirty="0" smtClean="0"/>
              <a:t>the external current may have two parallel paths: one is the direct path through the earth, the other is through the external parallel circuit. </a:t>
            </a:r>
          </a:p>
          <a:p>
            <a:r>
              <a:rPr lang="en-US" dirty="0" smtClean="0"/>
              <a:t>Because the fault current is as high as several hundred to several thousand amperes, while the allowable body current must be limited to a </a:t>
            </a:r>
            <a:r>
              <a:rPr lang="en-US" dirty="0" err="1" smtClean="0"/>
              <a:t>milli</a:t>
            </a:r>
            <a:r>
              <a:rPr lang="en-US" dirty="0" smtClean="0"/>
              <a:t> ampere level, the influence of the body on the applied voltage can be neglected. </a:t>
            </a:r>
          </a:p>
          <a:p>
            <a:r>
              <a:rPr lang="en-US" dirty="0" smtClean="0"/>
              <a:t>We can assume that all the potential differences before the electroshock are not changed.</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images.png"/>
          <p:cNvPicPr>
            <a:picLocks noGrp="1" noChangeAspect="1"/>
          </p:cNvPicPr>
          <p:nvPr>
            <p:ph idx="1"/>
          </p:nvPr>
        </p:nvPicPr>
        <p:blipFill>
          <a:blip r:embed="rId2"/>
          <a:stretch>
            <a:fillRect/>
          </a:stretch>
        </p:blipFill>
        <p:spPr>
          <a:xfrm>
            <a:off x="762000" y="838200"/>
            <a:ext cx="7924800" cy="4419600"/>
          </a:xfr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lnSpcReduction="10000"/>
          </a:bodyPr>
          <a:lstStyle/>
          <a:p>
            <a:r>
              <a:rPr lang="en-US" dirty="0" smtClean="0"/>
              <a:t>When one walks on the  ground, the touch resistance R</a:t>
            </a:r>
            <a:r>
              <a:rPr lang="en-US" baseline="-25000" dirty="0" smtClean="0"/>
              <a:t>F </a:t>
            </a:r>
            <a:r>
              <a:rPr lang="en-US" dirty="0" smtClean="0"/>
              <a:t>between the two feet and the ground surface and the body resistance R</a:t>
            </a:r>
            <a:r>
              <a:rPr lang="en-US" baseline="-25000" dirty="0" smtClean="0"/>
              <a:t>B</a:t>
            </a:r>
            <a:r>
              <a:rPr lang="en-US" dirty="0" smtClean="0"/>
              <a:t> are connected in series, and the permissible step voltage U</a:t>
            </a:r>
            <a:r>
              <a:rPr lang="en-US" baseline="-25000" dirty="0" smtClean="0"/>
              <a:t>S</a:t>
            </a:r>
            <a:r>
              <a:rPr lang="en-US" dirty="0" smtClean="0"/>
              <a:t> between the two feet is:</a:t>
            </a:r>
          </a:p>
          <a:p>
            <a:endParaRPr lang="en-US" dirty="0" smtClean="0"/>
          </a:p>
          <a:p>
            <a:endParaRPr lang="en-US" dirty="0" smtClean="0"/>
          </a:p>
          <a:p>
            <a:endParaRPr lang="en-US" dirty="0" smtClean="0"/>
          </a:p>
          <a:p>
            <a:r>
              <a:rPr lang="en-US" dirty="0" smtClean="0"/>
              <a:t>where Vs is the potential difference between two points where no person stands.</a:t>
            </a:r>
            <a:br>
              <a:rPr lang="en-US" dirty="0" smtClean="0"/>
            </a:br>
            <a:endParaRPr lang="en-US" dirty="0"/>
          </a:p>
        </p:txBody>
      </p:sp>
      <p:pic>
        <p:nvPicPr>
          <p:cNvPr id="4" name="Picture 3"/>
          <p:cNvPicPr/>
          <p:nvPr/>
        </p:nvPicPr>
        <p:blipFill>
          <a:blip r:embed="rId2"/>
          <a:srcRect/>
          <a:stretch>
            <a:fillRect/>
          </a:stretch>
        </p:blipFill>
        <p:spPr bwMode="auto">
          <a:xfrm>
            <a:off x="3067050" y="2938462"/>
            <a:ext cx="3105150" cy="11763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lnSpcReduction="10000"/>
          </a:bodyPr>
          <a:lstStyle/>
          <a:p>
            <a:r>
              <a:rPr lang="en-US" dirty="0" smtClean="0"/>
              <a:t>When a person stands on the ground and contacts any grounded metal conductor, the touch resistances between the two feet and the ground are in parallel, and the actual voltage (i.e., the permissible touch voltage U</a:t>
            </a:r>
            <a:r>
              <a:rPr lang="en-US" baseline="-25000" dirty="0" smtClean="0"/>
              <a:t>T</a:t>
            </a:r>
            <a:r>
              <a:rPr lang="en-US" dirty="0" smtClean="0"/>
              <a:t>) between one hand and one foot is:</a:t>
            </a:r>
          </a:p>
          <a:p>
            <a:endParaRPr lang="en-US" dirty="0" smtClean="0"/>
          </a:p>
          <a:p>
            <a:endParaRPr lang="en-US" dirty="0" smtClean="0"/>
          </a:p>
          <a:p>
            <a:r>
              <a:rPr lang="en-US" dirty="0" smtClean="0"/>
              <a:t>where V</a:t>
            </a:r>
            <a:r>
              <a:rPr lang="en-US" sz="2800" dirty="0" smtClean="0"/>
              <a:t>T </a:t>
            </a:r>
            <a:r>
              <a:rPr lang="en-US" dirty="0" smtClean="0"/>
              <a:t>is the potential difference between two points where no person stands.</a:t>
            </a:r>
            <a:br>
              <a:rPr lang="en-US" dirty="0" smtClean="0"/>
            </a:br>
            <a:endParaRPr lang="en-US" dirty="0" smtClean="0"/>
          </a:p>
          <a:p>
            <a:endParaRPr lang="en-US" dirty="0"/>
          </a:p>
        </p:txBody>
      </p:sp>
      <p:pic>
        <p:nvPicPr>
          <p:cNvPr id="4" name="Picture 3"/>
          <p:cNvPicPr/>
          <p:nvPr/>
        </p:nvPicPr>
        <p:blipFill>
          <a:blip r:embed="rId2"/>
          <a:srcRect/>
          <a:stretch>
            <a:fillRect/>
          </a:stretch>
        </p:blipFill>
        <p:spPr bwMode="auto">
          <a:xfrm>
            <a:off x="2971800" y="3505200"/>
            <a:ext cx="3352800" cy="990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57800"/>
          </a:xfrm>
        </p:spPr>
        <p:txBody>
          <a:bodyPr>
            <a:normAutofit fontScale="92500" lnSpcReduction="20000"/>
          </a:bodyPr>
          <a:lstStyle/>
          <a:p>
            <a:r>
              <a:rPr lang="en-US" dirty="0" smtClean="0"/>
              <a:t>When the feet are in contact with the ground, the touch resistance R</a:t>
            </a:r>
            <a:r>
              <a:rPr lang="en-US" baseline="-25000" dirty="0" smtClean="0"/>
              <a:t>F</a:t>
            </a:r>
            <a:r>
              <a:rPr lang="en-US" dirty="0" smtClean="0"/>
              <a:t> between one foot and the ground surface has a strong influence on the body current. Usually, one foot is regarded as a round plate with radius b (in cm) and then, in uniform soil, R</a:t>
            </a:r>
            <a:r>
              <a:rPr lang="en-US" baseline="-25000" dirty="0" smtClean="0"/>
              <a:t>F</a:t>
            </a:r>
            <a:r>
              <a:rPr lang="en-US" dirty="0" smtClean="0"/>
              <a:t> can be calculated by:</a:t>
            </a:r>
          </a:p>
          <a:p>
            <a:endParaRPr lang="en-US" dirty="0" smtClean="0"/>
          </a:p>
          <a:p>
            <a:endParaRPr lang="en-US" dirty="0" smtClean="0"/>
          </a:p>
          <a:p>
            <a:endParaRPr lang="en-US" dirty="0" smtClean="0"/>
          </a:p>
          <a:p>
            <a:r>
              <a:rPr lang="en-US" dirty="0" smtClean="0"/>
              <a:t>If the resistivity of the surface soil is assumed as 200 </a:t>
            </a:r>
            <a:r>
              <a:rPr lang="en-US" dirty="0" err="1" smtClean="0"/>
              <a:t>Ωm</a:t>
            </a:r>
            <a:r>
              <a:rPr lang="en-US" dirty="0" smtClean="0"/>
              <a:t>, the body resistance as 1000 Ω, Usually, one foot is regarded as a round plate with radius b (in cm) , IF  b=8</a:t>
            </a:r>
          </a:p>
          <a:p>
            <a:endParaRPr lang="en-US" dirty="0" smtClean="0"/>
          </a:p>
          <a:p>
            <a:endParaRPr lang="en-US" dirty="0"/>
          </a:p>
        </p:txBody>
      </p:sp>
      <p:pic>
        <p:nvPicPr>
          <p:cNvPr id="5" name="Picture 4"/>
          <p:cNvPicPr/>
          <p:nvPr/>
        </p:nvPicPr>
        <p:blipFill>
          <a:blip r:embed="rId2"/>
          <a:srcRect/>
          <a:stretch>
            <a:fillRect/>
          </a:stretch>
        </p:blipFill>
        <p:spPr bwMode="auto">
          <a:xfrm>
            <a:off x="3505200" y="3581400"/>
            <a:ext cx="2209800" cy="1219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p:cNvPicPr>
          <p:nvPr>
            <p:ph idx="1"/>
          </p:nvPr>
        </p:nvPicPr>
        <p:blipFill>
          <a:blip r:embed="rId2"/>
          <a:srcRect/>
          <a:stretch>
            <a:fillRect/>
          </a:stretch>
        </p:blipFill>
        <p:spPr bwMode="auto">
          <a:xfrm>
            <a:off x="3429000" y="2819400"/>
            <a:ext cx="2057400" cy="1447800"/>
          </a:xfrm>
          <a:prstGeom prst="rect">
            <a:avLst/>
          </a:prstGeom>
          <a:noFill/>
          <a:ln w="9525">
            <a:noFill/>
            <a:miter lim="800000"/>
            <a:headEnd/>
            <a:tailEnd/>
          </a:ln>
        </p:spPr>
      </p:pic>
      <p:sp>
        <p:nvSpPr>
          <p:cNvPr id="6" name="Rectangle 5"/>
          <p:cNvSpPr/>
          <p:nvPr/>
        </p:nvSpPr>
        <p:spPr>
          <a:xfrm>
            <a:off x="457200" y="1676400"/>
            <a:ext cx="8001000" cy="954107"/>
          </a:xfrm>
          <a:prstGeom prst="rect">
            <a:avLst/>
          </a:prstGeom>
        </p:spPr>
        <p:txBody>
          <a:bodyPr wrap="square">
            <a:spAutoFit/>
          </a:bodyPr>
          <a:lstStyle/>
          <a:p>
            <a:r>
              <a:rPr lang="en-US" sz="2800" dirty="0" smtClean="0"/>
              <a:t>the step voltage U</a:t>
            </a:r>
            <a:r>
              <a:rPr lang="en-US" sz="2800" baseline="-25000" dirty="0" smtClean="0"/>
              <a:t>S</a:t>
            </a:r>
            <a:r>
              <a:rPr lang="en-US" sz="2800" dirty="0" smtClean="0"/>
              <a:t> and the touch voltage U</a:t>
            </a:r>
            <a:r>
              <a:rPr lang="en-US" sz="2800" baseline="-25000" dirty="0" smtClean="0"/>
              <a:t>T</a:t>
            </a:r>
            <a:r>
              <a:rPr lang="en-US" sz="2800" dirty="0" smtClean="0"/>
              <a:t> calculated by Equations above are:</a:t>
            </a:r>
            <a:endParaRPr lang="en-US" sz="28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pPr>
              <a:buNone/>
            </a:pPr>
            <a:endParaRPr lang="en-US" dirty="0" smtClean="0"/>
          </a:p>
          <a:p>
            <a:pPr>
              <a:buNone/>
            </a:pPr>
            <a:r>
              <a:rPr lang="en-US" dirty="0" smtClean="0"/>
              <a:t>if R</a:t>
            </a:r>
            <a:r>
              <a:rPr lang="en-US" baseline="-25000" dirty="0" smtClean="0"/>
              <a:t>F</a:t>
            </a:r>
            <a:r>
              <a:rPr lang="en-US" dirty="0" smtClean="0"/>
              <a:t> = 3</a:t>
            </a:r>
          </a:p>
          <a:p>
            <a:pPr>
              <a:buNone/>
            </a:pPr>
            <a:endParaRPr lang="en-US" dirty="0"/>
          </a:p>
        </p:txBody>
      </p:sp>
      <p:sp>
        <p:nvSpPr>
          <p:cNvPr id="1029"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028" name="Picture 4"/>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1981200" y="1143000"/>
            <a:ext cx="304800" cy="649705"/>
          </a:xfrm>
          <a:prstGeom prst="rect">
            <a:avLst/>
          </a:prstGeom>
          <a:noFill/>
        </p:spPr>
      </p:pic>
      <p:pic>
        <p:nvPicPr>
          <p:cNvPr id="9" name="Picture 8"/>
          <p:cNvPicPr/>
          <p:nvPr/>
        </p:nvPicPr>
        <p:blipFill>
          <a:blip r:embed="rId3"/>
          <a:srcRect/>
          <a:stretch>
            <a:fillRect/>
          </a:stretch>
        </p:blipFill>
        <p:spPr bwMode="auto">
          <a:xfrm>
            <a:off x="1295400" y="1676400"/>
            <a:ext cx="6172200" cy="2057400"/>
          </a:xfrm>
          <a:prstGeom prst="rect">
            <a:avLst/>
          </a:prstGeom>
          <a:noFill/>
          <a:ln w="9525">
            <a:noFill/>
            <a:miter lim="800000"/>
            <a:headEnd/>
            <a:tailEnd/>
          </a:ln>
        </p:spPr>
      </p:pic>
      <p:pic>
        <p:nvPicPr>
          <p:cNvPr id="10" name="Picture 9"/>
          <p:cNvPicPr/>
          <p:nvPr/>
        </p:nvPicPr>
        <p:blipFill>
          <a:blip r:embed="rId4"/>
          <a:srcRect/>
          <a:stretch>
            <a:fillRect/>
          </a:stretch>
        </p:blipFill>
        <p:spPr bwMode="auto">
          <a:xfrm>
            <a:off x="1219200" y="4038600"/>
            <a:ext cx="6781800" cy="1600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p:cNvPicPr>
          <p:nvPr>
            <p:ph idx="1"/>
          </p:nvPr>
        </p:nvPicPr>
        <p:blipFill>
          <a:blip r:embed="rId2"/>
          <a:srcRect/>
          <a:stretch>
            <a:fillRect/>
          </a:stretch>
        </p:blipFill>
        <p:spPr bwMode="auto">
          <a:xfrm>
            <a:off x="304800" y="914400"/>
            <a:ext cx="8610600" cy="1143000"/>
          </a:xfrm>
          <a:prstGeom prst="rect">
            <a:avLst/>
          </a:prstGeom>
          <a:noFill/>
          <a:ln w="9525">
            <a:noFill/>
            <a:miter lim="800000"/>
            <a:headEnd/>
            <a:tailEnd/>
          </a:ln>
        </p:spPr>
      </p:pic>
      <p:pic>
        <p:nvPicPr>
          <p:cNvPr id="5" name="Picture 4"/>
          <p:cNvPicPr/>
          <p:nvPr/>
        </p:nvPicPr>
        <p:blipFill>
          <a:blip r:embed="rId3"/>
          <a:srcRect/>
          <a:stretch>
            <a:fillRect/>
          </a:stretch>
        </p:blipFill>
        <p:spPr bwMode="auto">
          <a:xfrm>
            <a:off x="2819400" y="1981200"/>
            <a:ext cx="3276600" cy="1524000"/>
          </a:xfrm>
          <a:prstGeom prst="rect">
            <a:avLst/>
          </a:prstGeom>
          <a:noFill/>
          <a:ln w="9525">
            <a:noFill/>
            <a:miter lim="800000"/>
            <a:headEnd/>
            <a:tailEnd/>
          </a:ln>
        </p:spPr>
      </p:pic>
      <p:pic>
        <p:nvPicPr>
          <p:cNvPr id="6" name="Picture 5"/>
          <p:cNvPicPr/>
          <p:nvPr/>
        </p:nvPicPr>
        <p:blipFill>
          <a:blip r:embed="rId4"/>
          <a:srcRect/>
          <a:stretch>
            <a:fillRect/>
          </a:stretch>
        </p:blipFill>
        <p:spPr bwMode="auto">
          <a:xfrm>
            <a:off x="685800" y="3429000"/>
            <a:ext cx="8153400" cy="1066800"/>
          </a:xfrm>
          <a:prstGeom prst="rect">
            <a:avLst/>
          </a:prstGeom>
          <a:noFill/>
          <a:ln w="9525">
            <a:noFill/>
            <a:miter lim="800000"/>
            <a:headEnd/>
            <a:tailEnd/>
          </a:ln>
        </p:spPr>
      </p:pic>
      <p:pic>
        <p:nvPicPr>
          <p:cNvPr id="7" name="Picture 6"/>
          <p:cNvPicPr/>
          <p:nvPr/>
        </p:nvPicPr>
        <p:blipFill>
          <a:blip r:embed="rId5"/>
          <a:srcRect/>
          <a:stretch>
            <a:fillRect/>
          </a:stretch>
        </p:blipFill>
        <p:spPr bwMode="auto">
          <a:xfrm>
            <a:off x="2819400" y="4648200"/>
            <a:ext cx="2819400" cy="1447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914400"/>
            <a:ext cx="8229600" cy="5943600"/>
          </a:xfrm>
        </p:spPr>
        <p:txBody>
          <a:bodyPr>
            <a:normAutofit/>
          </a:bodyPr>
          <a:lstStyle/>
          <a:p>
            <a:pPr algn="just"/>
            <a:r>
              <a:rPr lang="en-US" dirty="0" smtClean="0">
                <a:latin typeface="Times New Roman" pitchFamily="18" charset="0"/>
                <a:cs typeface="Times New Roman" pitchFamily="18" charset="0"/>
              </a:rPr>
              <a:t>When the current becomes greater, heart fibrillation occurs and causes death. Therefore, the critical value of an electric shock current causing ventricular fibrillation is the main issue to be considered in the safety design of a grounding device. For an AC current with a frequency of 50 Hz, it can be classified  into three categories according to human responses:</a:t>
            </a:r>
          </a:p>
          <a:p>
            <a:pPr algn="just">
              <a:buNone/>
            </a:pP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135563"/>
          </a:xfrm>
        </p:spPr>
        <p:txBody>
          <a:bodyPr>
            <a:normAutofit lnSpcReduction="10000"/>
          </a:bodyPr>
          <a:lstStyle/>
          <a:p>
            <a:r>
              <a:rPr lang="en-US" b="1" dirty="0" smtClean="0">
                <a:latin typeface="Times New Roman" pitchFamily="18" charset="0"/>
                <a:cs typeface="Times New Roman" pitchFamily="18" charset="0"/>
              </a:rPr>
              <a:t>Sensory current: </a:t>
            </a:r>
            <a:r>
              <a:rPr lang="en-US" dirty="0" smtClean="0">
                <a:latin typeface="Times New Roman" pitchFamily="18" charset="0"/>
                <a:cs typeface="Times New Roman" pitchFamily="18" charset="0"/>
              </a:rPr>
              <a:t>this is the minimum current a human can feel. For a male adult it is 1.1 </a:t>
            </a:r>
            <a:r>
              <a:rPr lang="en-US" dirty="0" err="1" smtClean="0">
                <a:latin typeface="Times New Roman" pitchFamily="18" charset="0"/>
                <a:cs typeface="Times New Roman" pitchFamily="18" charset="0"/>
              </a:rPr>
              <a:t>mA</a:t>
            </a:r>
            <a:r>
              <a:rPr lang="en-US" dirty="0" smtClean="0">
                <a:latin typeface="Times New Roman" pitchFamily="18" charset="0"/>
                <a:cs typeface="Times New Roman" pitchFamily="18" charset="0"/>
              </a:rPr>
              <a:t>, and for a female adult it is 0.7 </a:t>
            </a:r>
            <a:r>
              <a:rPr lang="en-US" dirty="0" err="1" smtClean="0">
                <a:latin typeface="Times New Roman" pitchFamily="18" charset="0"/>
                <a:cs typeface="Times New Roman" pitchFamily="18" charset="0"/>
              </a:rPr>
              <a:t>mA</a:t>
            </a:r>
            <a:r>
              <a:rPr lang="en-US" dirty="0" smtClean="0">
                <a:latin typeface="Times New Roman" pitchFamily="18" charset="0"/>
                <a:cs typeface="Times New Roman" pitchFamily="18" charset="0"/>
              </a:rPr>
              <a:t>. </a:t>
            </a:r>
          </a:p>
          <a:p>
            <a:r>
              <a:rPr lang="en-US" b="1" dirty="0" smtClean="0"/>
              <a:t>Extrication current:</a:t>
            </a:r>
            <a:r>
              <a:rPr lang="en-US" dirty="0" smtClean="0"/>
              <a:t> this is the maximum current that can be extricated by human after electroshock. It is also related to gender, for a male adult it is 16 </a:t>
            </a:r>
            <a:r>
              <a:rPr lang="en-US" dirty="0" err="1" smtClean="0"/>
              <a:t>mA</a:t>
            </a:r>
            <a:r>
              <a:rPr lang="en-US" dirty="0" smtClean="0"/>
              <a:t> and for a female adult it is 10.5 </a:t>
            </a:r>
            <a:r>
              <a:rPr lang="en-US" dirty="0" err="1" smtClean="0"/>
              <a:t>mA</a:t>
            </a:r>
            <a:r>
              <a:rPr lang="en-US" dirty="0" smtClean="0"/>
              <a:t>.  </a:t>
            </a:r>
          </a:p>
          <a:p>
            <a:r>
              <a:rPr lang="en-US" b="1" dirty="0" smtClean="0"/>
              <a:t>Fatal current:</a:t>
            </a:r>
            <a:r>
              <a:rPr lang="en-US" dirty="0" smtClean="0"/>
              <a:t> this is the minimum current that threatens life in the shortest time, by causing ventricular fibrillation.</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pPr algn="just"/>
            <a:r>
              <a:rPr lang="en-US" sz="2800" dirty="0" smtClean="0">
                <a:latin typeface="Times New Roman" pitchFamily="18" charset="0"/>
                <a:cs typeface="Times New Roman" pitchFamily="18" charset="0"/>
              </a:rPr>
              <a:t>The value of the current plays a vital role in electroshock on the human body. However, when current passing through the body, the duration of the current must also be considered. According to analysis, if the duration is very short, the current that a human can tolerate and which does not cause ventricular fibrillation is:</a:t>
            </a:r>
          </a:p>
          <a:p>
            <a:endParaRPr lang="en-US" dirty="0"/>
          </a:p>
        </p:txBody>
      </p:sp>
      <p:pic>
        <p:nvPicPr>
          <p:cNvPr id="4" name="Picture 3"/>
          <p:cNvPicPr/>
          <p:nvPr/>
        </p:nvPicPr>
        <p:blipFill>
          <a:blip r:embed="rId2"/>
          <a:srcRect/>
          <a:stretch>
            <a:fillRect/>
          </a:stretch>
        </p:blipFill>
        <p:spPr bwMode="auto">
          <a:xfrm>
            <a:off x="3962400" y="3886200"/>
            <a:ext cx="1981200" cy="762000"/>
          </a:xfrm>
          <a:prstGeom prst="rect">
            <a:avLst/>
          </a:prstGeom>
          <a:noFill/>
          <a:ln w="9525">
            <a:noFill/>
            <a:miter lim="800000"/>
            <a:headEnd/>
            <a:tailEnd/>
          </a:ln>
        </p:spPr>
      </p:pic>
      <p:sp>
        <p:nvSpPr>
          <p:cNvPr id="5" name="Rectangle 4"/>
          <p:cNvSpPr/>
          <p:nvPr/>
        </p:nvSpPr>
        <p:spPr>
          <a:xfrm>
            <a:off x="685800" y="4572000"/>
            <a:ext cx="7543800" cy="1384995"/>
          </a:xfrm>
          <a:prstGeom prst="rect">
            <a:avLst/>
          </a:prstGeom>
        </p:spPr>
        <p:txBody>
          <a:bodyPr wrap="square">
            <a:spAutoFit/>
          </a:bodyPr>
          <a:lstStyle/>
          <a:p>
            <a:r>
              <a:rPr lang="en-US" sz="2800" dirty="0" smtClean="0">
                <a:latin typeface="Times New Roman" pitchFamily="18" charset="0"/>
                <a:cs typeface="Times New Roman" pitchFamily="18" charset="0"/>
              </a:rPr>
              <a:t>where the unit of        is A; and </a:t>
            </a:r>
            <a:r>
              <a:rPr lang="en-US" sz="2800" i="1" dirty="0" smtClean="0">
                <a:latin typeface="Times New Roman" pitchFamily="18" charset="0"/>
                <a:cs typeface="Times New Roman" pitchFamily="18" charset="0"/>
              </a:rPr>
              <a:t>K</a:t>
            </a:r>
            <a:r>
              <a:rPr lang="en-US" sz="2800" dirty="0" smtClean="0">
                <a:latin typeface="Times New Roman" pitchFamily="18" charset="0"/>
                <a:cs typeface="Times New Roman" pitchFamily="18" charset="0"/>
              </a:rPr>
              <a:t> is an energy coefficient related to the weight of the human body.</a:t>
            </a:r>
            <a:br>
              <a:rPr lang="en-US" sz="2800" dirty="0" smtClean="0">
                <a:latin typeface="Times New Roman" pitchFamily="18" charset="0"/>
                <a:cs typeface="Times New Roman" pitchFamily="18" charset="0"/>
              </a:rPr>
            </a:br>
            <a:endParaRPr lang="en-US" sz="2800" dirty="0" smtClean="0">
              <a:latin typeface="Times New Roman" pitchFamily="18" charset="0"/>
              <a:cs typeface="Times New Roman" pitchFamily="18" charset="0"/>
            </a:endParaRPr>
          </a:p>
        </p:txBody>
      </p:sp>
      <p:sp>
        <p:nvSpPr>
          <p:cNvPr id="6758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67587" name="Picture 3"/>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3352800" y="4572000"/>
            <a:ext cx="304800" cy="448235"/>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791200"/>
          </a:xfrm>
        </p:spPr>
        <p:txBody>
          <a:bodyPr>
            <a:normAutofit fontScale="92500" lnSpcReduction="20000"/>
          </a:bodyPr>
          <a:lstStyle/>
          <a:p>
            <a:r>
              <a:rPr lang="en-US" dirty="0" smtClean="0">
                <a:latin typeface="Times New Roman" pitchFamily="18" charset="0"/>
                <a:cs typeface="Times New Roman" pitchFamily="18" charset="0"/>
              </a:rPr>
              <a:t>The energy coefficients of 50 and 70 kg humans are </a:t>
            </a:r>
            <a:r>
              <a:rPr lang="en-US" i="1" dirty="0" smtClean="0">
                <a:latin typeface="Times New Roman" pitchFamily="18" charset="0"/>
                <a:cs typeface="Times New Roman" pitchFamily="18" charset="0"/>
              </a:rPr>
              <a:t>K</a:t>
            </a:r>
            <a:r>
              <a:rPr lang="en-US" i="1" baseline="-25000" dirty="0" smtClean="0">
                <a:latin typeface="Times New Roman" pitchFamily="18" charset="0"/>
                <a:cs typeface="Times New Roman" pitchFamily="18" charset="0"/>
              </a:rPr>
              <a:t>50</a:t>
            </a:r>
            <a:r>
              <a:rPr lang="en-US" i="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 0.0135 and </a:t>
            </a:r>
            <a:r>
              <a:rPr lang="en-US" i="1" dirty="0" smtClean="0">
                <a:latin typeface="Times New Roman" pitchFamily="18" charset="0"/>
                <a:cs typeface="Times New Roman" pitchFamily="18" charset="0"/>
              </a:rPr>
              <a:t>K</a:t>
            </a:r>
            <a:r>
              <a:rPr lang="en-US" i="1" baseline="-25000" dirty="0" smtClean="0">
                <a:latin typeface="Times New Roman" pitchFamily="18" charset="0"/>
                <a:cs typeface="Times New Roman" pitchFamily="18" charset="0"/>
              </a:rPr>
              <a:t>70</a:t>
            </a:r>
            <a:r>
              <a:rPr lang="en-US" baseline="-25000"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=0.0247 , respectively. Therefore, we can get the allowable body current </a:t>
            </a:r>
            <a:r>
              <a:rPr lang="en-US" i="1" dirty="0" smtClean="0">
                <a:latin typeface="Times New Roman" pitchFamily="18" charset="0"/>
                <a:cs typeface="Times New Roman" pitchFamily="18" charset="0"/>
              </a:rPr>
              <a:t>I</a:t>
            </a:r>
            <a:r>
              <a:rPr lang="en-US" i="1" baseline="-25000" dirty="0" smtClean="0">
                <a:latin typeface="Times New Roman" pitchFamily="18" charset="0"/>
                <a:cs typeface="Times New Roman" pitchFamily="18" charset="0"/>
              </a:rPr>
              <a:t>K50</a:t>
            </a:r>
            <a:r>
              <a:rPr lang="en-US" baseline="-25000"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for a 50 kg human : </a:t>
            </a:r>
          </a:p>
          <a:p>
            <a:endParaRPr lang="en-US" dirty="0" smtClean="0"/>
          </a:p>
          <a:p>
            <a:endParaRPr lang="en-US" dirty="0" smtClean="0"/>
          </a:p>
          <a:p>
            <a:endParaRPr lang="en-US" dirty="0" smtClean="0"/>
          </a:p>
          <a:p>
            <a:r>
              <a:rPr lang="en-US" dirty="0" smtClean="0">
                <a:latin typeface="Times New Roman" pitchFamily="18" charset="0"/>
                <a:cs typeface="Times New Roman" pitchFamily="18" charset="0"/>
              </a:rPr>
              <a:t>According to the calculation result from Equation above, the permitted current corresponding to 1 s duration is 116 </a:t>
            </a:r>
            <a:r>
              <a:rPr lang="en-US" dirty="0" err="1" smtClean="0">
                <a:latin typeface="Times New Roman" pitchFamily="18" charset="0"/>
                <a:cs typeface="Times New Roman" pitchFamily="18" charset="0"/>
              </a:rPr>
              <a:t>mA</a:t>
            </a:r>
            <a:r>
              <a:rPr lang="en-US" dirty="0" smtClean="0">
                <a:latin typeface="Times New Roman" pitchFamily="18" charset="0"/>
                <a:cs typeface="Times New Roman" pitchFamily="18" charset="0"/>
              </a:rPr>
              <a:t>, while that corresponding to 0.1 s is 367 </a:t>
            </a:r>
            <a:r>
              <a:rPr lang="en-US" dirty="0" err="1" smtClean="0">
                <a:latin typeface="Times New Roman" pitchFamily="18" charset="0"/>
                <a:cs typeface="Times New Roman" pitchFamily="18" charset="0"/>
              </a:rPr>
              <a:t>mA</a:t>
            </a:r>
            <a:r>
              <a:rPr lang="en-US" dirty="0" smtClean="0">
                <a:latin typeface="Times New Roman" pitchFamily="18" charset="0"/>
                <a:cs typeface="Times New Roman" pitchFamily="18" charset="0"/>
              </a:rPr>
              <a:t> and that corresponding to 0.05 s is 519 </a:t>
            </a:r>
            <a:r>
              <a:rPr lang="en-US" dirty="0" err="1" smtClean="0">
                <a:latin typeface="Times New Roman" pitchFamily="18" charset="0"/>
                <a:cs typeface="Times New Roman" pitchFamily="18" charset="0"/>
              </a:rPr>
              <a:t>mA</a:t>
            </a:r>
            <a:r>
              <a:rPr lang="en-US" dirty="0" smtClean="0">
                <a:latin typeface="Times New Roman" pitchFamily="18" charset="0"/>
                <a:cs typeface="Times New Roman" pitchFamily="18" charset="0"/>
              </a:rPr>
              <a:t>.</a:t>
            </a:r>
            <a:br>
              <a:rPr lang="en-US" dirty="0" smtClean="0">
                <a:latin typeface="Times New Roman" pitchFamily="18" charset="0"/>
                <a:cs typeface="Times New Roman" pitchFamily="18" charset="0"/>
              </a:rPr>
            </a:br>
            <a:endParaRPr lang="en-US" dirty="0">
              <a:latin typeface="Times New Roman" pitchFamily="18" charset="0"/>
              <a:cs typeface="Times New Roman" pitchFamily="18" charset="0"/>
            </a:endParaRPr>
          </a:p>
        </p:txBody>
      </p:sp>
      <p:pic>
        <p:nvPicPr>
          <p:cNvPr id="4" name="Picture 3"/>
          <p:cNvPicPr/>
          <p:nvPr/>
        </p:nvPicPr>
        <p:blipFill>
          <a:blip r:embed="rId2"/>
          <a:srcRect/>
          <a:stretch>
            <a:fillRect/>
          </a:stretch>
        </p:blipFill>
        <p:spPr bwMode="auto">
          <a:xfrm>
            <a:off x="3505200" y="2590800"/>
            <a:ext cx="2328863" cy="7524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latin typeface="Times New Roman" pitchFamily="18" charset="0"/>
                <a:cs typeface="Times New Roman" pitchFamily="18" charset="0"/>
              </a:rPr>
              <a:t>The allowable body current </a:t>
            </a:r>
            <a:r>
              <a:rPr lang="en-US" i="1" dirty="0" smtClean="0">
                <a:latin typeface="Times New Roman" pitchFamily="18" charset="0"/>
                <a:cs typeface="Times New Roman" pitchFamily="18" charset="0"/>
              </a:rPr>
              <a:t>I</a:t>
            </a:r>
            <a:r>
              <a:rPr lang="en-US" i="1" baseline="-25000" dirty="0" smtClean="0">
                <a:latin typeface="Times New Roman" pitchFamily="18" charset="0"/>
                <a:cs typeface="Times New Roman" pitchFamily="18" charset="0"/>
              </a:rPr>
              <a:t>K70</a:t>
            </a:r>
            <a:r>
              <a:rPr lang="en-US" dirty="0" smtClean="0">
                <a:latin typeface="Times New Roman" pitchFamily="18" charset="0"/>
                <a:cs typeface="Times New Roman" pitchFamily="18" charset="0"/>
              </a:rPr>
              <a:t> for a 70 kg human is</a:t>
            </a:r>
          </a:p>
          <a:p>
            <a:endParaRPr lang="en-US" dirty="0"/>
          </a:p>
        </p:txBody>
      </p:sp>
      <p:pic>
        <p:nvPicPr>
          <p:cNvPr id="4" name="Picture 3"/>
          <p:cNvPicPr/>
          <p:nvPr/>
        </p:nvPicPr>
        <p:blipFill>
          <a:blip r:embed="rId2"/>
          <a:srcRect/>
          <a:stretch>
            <a:fillRect/>
          </a:stretch>
        </p:blipFill>
        <p:spPr bwMode="auto">
          <a:xfrm>
            <a:off x="2819400" y="2971801"/>
            <a:ext cx="2819400" cy="1143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04800"/>
            <a:ext cx="8229600" cy="6096000"/>
          </a:xfrm>
        </p:spPr>
        <p:txBody>
          <a:bodyPr>
            <a:normAutofit/>
          </a:bodyPr>
          <a:lstStyle/>
          <a:p>
            <a:pPr algn="ctr">
              <a:buNone/>
            </a:pPr>
            <a:r>
              <a:rPr lang="en-US" dirty="0" smtClean="0"/>
              <a:t>Allowable Body Voltage</a:t>
            </a:r>
          </a:p>
          <a:p>
            <a:r>
              <a:rPr lang="en-US" dirty="0" smtClean="0"/>
              <a:t>Multiplying the allowable body current </a:t>
            </a:r>
            <a:r>
              <a:rPr lang="en-US" i="1" dirty="0" smtClean="0"/>
              <a:t>I</a:t>
            </a:r>
            <a:r>
              <a:rPr lang="en-US" i="1" baseline="-25000" dirty="0" smtClean="0"/>
              <a:t>K</a:t>
            </a:r>
            <a:r>
              <a:rPr lang="en-US" baseline="-25000" dirty="0" smtClean="0"/>
              <a:t> </a:t>
            </a:r>
            <a:r>
              <a:rPr lang="en-US" dirty="0" smtClean="0"/>
              <a:t>by the body resistance </a:t>
            </a:r>
            <a:r>
              <a:rPr lang="en-US" i="1" dirty="0" smtClean="0"/>
              <a:t>R</a:t>
            </a:r>
            <a:r>
              <a:rPr lang="en-US" i="1" baseline="-25000" dirty="0" smtClean="0"/>
              <a:t>B</a:t>
            </a:r>
            <a:r>
              <a:rPr lang="en-US" dirty="0" smtClean="0"/>
              <a:t>, we can obtain the allowable body voltage </a:t>
            </a:r>
            <a:r>
              <a:rPr lang="en-US" i="1" dirty="0" smtClean="0"/>
              <a:t>U</a:t>
            </a:r>
            <a:r>
              <a:rPr lang="en-US" i="1" baseline="-25000" dirty="0" smtClean="0"/>
              <a:t>SV</a:t>
            </a:r>
            <a:r>
              <a:rPr lang="en-US" dirty="0" smtClean="0"/>
              <a:t>:</a:t>
            </a:r>
          </a:p>
          <a:p>
            <a:endParaRPr lang="en-US" dirty="0" smtClean="0"/>
          </a:p>
          <a:p>
            <a:r>
              <a:rPr lang="en-US" dirty="0" smtClean="0"/>
              <a:t>In a solidly grounded system, a single-phase or two-phase ground fault cannot exist for a long time, so substituting Equation current  into voltage Equation, the short-time allowable body voltage for a 50 kg human is:</a:t>
            </a:r>
          </a:p>
          <a:p>
            <a:endParaRPr lang="en-US" dirty="0"/>
          </a:p>
        </p:txBody>
      </p:sp>
      <p:pic>
        <p:nvPicPr>
          <p:cNvPr id="4" name="Picture 3"/>
          <p:cNvPicPr/>
          <p:nvPr/>
        </p:nvPicPr>
        <p:blipFill>
          <a:blip r:embed="rId2"/>
          <a:srcRect/>
          <a:stretch>
            <a:fillRect/>
          </a:stretch>
        </p:blipFill>
        <p:spPr bwMode="auto">
          <a:xfrm>
            <a:off x="3505200" y="2438400"/>
            <a:ext cx="2286000" cy="685800"/>
          </a:xfrm>
          <a:prstGeom prst="rect">
            <a:avLst/>
          </a:prstGeom>
          <a:noFill/>
          <a:ln w="9525">
            <a:noFill/>
            <a:miter lim="800000"/>
            <a:headEnd/>
            <a:tailEnd/>
          </a:ln>
        </p:spPr>
      </p:pic>
      <p:pic>
        <p:nvPicPr>
          <p:cNvPr id="5" name="Content Placeholder 3"/>
          <p:cNvPicPr>
            <a:picLocks/>
          </p:cNvPicPr>
          <p:nvPr/>
        </p:nvPicPr>
        <p:blipFill>
          <a:blip r:embed="rId3"/>
          <a:srcRect/>
          <a:stretch>
            <a:fillRect/>
          </a:stretch>
        </p:blipFill>
        <p:spPr bwMode="auto">
          <a:xfrm>
            <a:off x="3581400" y="5638800"/>
            <a:ext cx="2819400" cy="838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1066800"/>
            <a:ext cx="8229600" cy="5059363"/>
          </a:xfrm>
        </p:spPr>
        <p:txBody>
          <a:bodyPr/>
          <a:lstStyle/>
          <a:p>
            <a:r>
              <a:rPr lang="en-US" dirty="0" smtClean="0"/>
              <a:t>Also the allowable body voltage for a 70 kg human can be obtained:</a:t>
            </a:r>
          </a:p>
          <a:p>
            <a:endParaRPr lang="en-US" dirty="0" smtClean="0"/>
          </a:p>
          <a:p>
            <a:endParaRPr lang="en-US" dirty="0" smtClean="0"/>
          </a:p>
          <a:p>
            <a:r>
              <a:rPr lang="en-US" dirty="0" smtClean="0"/>
              <a:t>If we assume the body resistance </a:t>
            </a:r>
            <a:r>
              <a:rPr lang="en-US" i="1" dirty="0" smtClean="0"/>
              <a:t>R</a:t>
            </a:r>
            <a:r>
              <a:rPr lang="en-US" i="1" baseline="-25000" dirty="0" smtClean="0"/>
              <a:t>B</a:t>
            </a:r>
            <a:r>
              <a:rPr lang="en-US" dirty="0" smtClean="0"/>
              <a:t> =1000 V and t = 1 s, the allowable body voltage in 1 s for 50 and 70 kg humans are 116 and 157 V, respectively.</a:t>
            </a:r>
          </a:p>
          <a:p>
            <a:endParaRPr lang="en-US" dirty="0"/>
          </a:p>
        </p:txBody>
      </p:sp>
      <p:pic>
        <p:nvPicPr>
          <p:cNvPr id="6" name="Picture 5"/>
          <p:cNvPicPr/>
          <p:nvPr/>
        </p:nvPicPr>
        <p:blipFill>
          <a:blip r:embed="rId2"/>
          <a:srcRect/>
          <a:stretch>
            <a:fillRect/>
          </a:stretch>
        </p:blipFill>
        <p:spPr bwMode="auto">
          <a:xfrm>
            <a:off x="3200400" y="2286000"/>
            <a:ext cx="2514600" cy="685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609600"/>
            <a:ext cx="8229600" cy="5791200"/>
          </a:xfrm>
        </p:spPr>
        <p:txBody>
          <a:bodyPr>
            <a:normAutofit fontScale="92500" lnSpcReduction="10000"/>
          </a:bodyPr>
          <a:lstStyle/>
          <a:p>
            <a:pPr algn="ctr">
              <a:buNone/>
            </a:pPr>
            <a:r>
              <a:rPr lang="en-US" dirty="0" smtClean="0"/>
              <a:t>Allowable Potential Difference</a:t>
            </a:r>
            <a:br>
              <a:rPr lang="en-US" dirty="0" smtClean="0"/>
            </a:br>
            <a:endParaRPr lang="en-US" dirty="0" smtClean="0"/>
          </a:p>
          <a:p>
            <a:pPr algn="just"/>
            <a:r>
              <a:rPr lang="en-US" dirty="0" smtClean="0"/>
              <a:t>The allowable potential difference of a human body involves the touch voltage, step voltage . The step voltage is the difference in surface potential experienced by a person bridging a distance of 1 m with his two feet without contacting any other grounded object, whereas the touch voltage is the potential difference between the ground potential rise (GPR) and the surface potential at the point where a person is standing, while at the same time his hand is in contact with a grounded object.</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13271</TotalTime>
  <Words>903</Words>
  <Application>Microsoft Office PowerPoint</Application>
  <PresentationFormat>On-screen Show (4:3)</PresentationFormat>
  <Paragraphs>46</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  Body Safety and Permitted Potential Difference Allowable Body Current Limit</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dr.balasim</dc:creator>
  <cp:lastModifiedBy>dr.balasim</cp:lastModifiedBy>
  <cp:revision>271</cp:revision>
  <dcterms:created xsi:type="dcterms:W3CDTF">2018-10-07T15:26:07Z</dcterms:created>
  <dcterms:modified xsi:type="dcterms:W3CDTF">2018-11-11T14:46:35Z</dcterms:modified>
</cp:coreProperties>
</file>